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ource Han Sans KR Bold" charset="1" panose="020B0800000000000000"/>
      <p:regular r:id="rId24"/>
    </p:embeddedFont>
    <p:embeddedFont>
      <p:font typeface="Source Han Sans KR" charset="1" panose="020B0400000000000000"/>
      <p:regular r:id="rId25"/>
    </p:embeddedFont>
    <p:embeddedFont>
      <p:font typeface="Raleway Bold" charset="1" panose="00000000000000000000"/>
      <p:regular r:id="rId26"/>
    </p:embeddedFont>
    <p:embeddedFont>
      <p:font typeface="Source Han Sans KR Medium" charset="1" panose="020B0600000000000000"/>
      <p:regular r:id="rId27"/>
    </p:embeddedFont>
    <p:embeddedFont>
      <p:font typeface="Nanum Gothic Bold" charset="1" panose="020D0804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ij1moojs.mp4" Type="http://schemas.openxmlformats.org/officeDocument/2006/relationships/video"/><Relationship Id="rId4" Target="../media/VAGij1moojs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ij2o9NOg.mp4" Type="http://schemas.openxmlformats.org/officeDocument/2006/relationships/video"/><Relationship Id="rId4" Target="../media/VAGij2o9NOg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ij1iF-ec.mp4" Type="http://schemas.openxmlformats.org/officeDocument/2006/relationships/video"/><Relationship Id="rId4" Target="../media/VAGij1iF-ec.mp4" Type="http://schemas.microsoft.com/office/2007/relationships/media"/><Relationship Id="rId5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39089" y="4503386"/>
            <a:ext cx="7809823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Sky Glider : Robo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06762" y="9237767"/>
            <a:ext cx="1252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2025.03.26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7928" y="8709130"/>
            <a:ext cx="2423284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2024137042 최진혁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2024137051 남수한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2024147009 안효빈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2023137072 이다현</a:t>
            </a:r>
          </a:p>
        </p:txBody>
      </p:sp>
      <p:sp>
        <p:nvSpPr>
          <p:cNvPr name="AutoShape 5" id="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42427" y="1347066"/>
          <a:ext cx="9387417" cy="7235354"/>
        </p:xfrm>
        <a:graphic>
          <a:graphicData uri="http://schemas.openxmlformats.org/drawingml/2006/table">
            <a:tbl>
              <a:tblPr/>
              <a:tblGrid>
                <a:gridCol w="2517774"/>
                <a:gridCol w="2315012"/>
                <a:gridCol w="4554631"/>
              </a:tblGrid>
              <a:tr h="895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b="true" sz="1426" spc="61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게임 플레이 루프 단계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b="true" sz="1515" spc="65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필요한 기능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6"/>
                        </a:lnSpc>
                        <a:defRPr/>
                      </a:pPr>
                      <a:r>
                        <a:rPr lang="en-US" b="true" sz="1604" spc="69">
                          <a:solidFill>
                            <a:srgbClr val="000000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설명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1. 플레이어 입력 감지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337" spc="57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Player Input (WASD, Space, E)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337" spc="57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플레이어 행동을 결정하는 입력을 감지 (이동, 점프, 풍선 사용)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88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2. 플레이어 행동 수행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Movement System</a:t>
                      </a:r>
                      <a:endParaRPr lang="en-US" sz="1100"/>
                    </a:p>
                    <a:p>
                      <a:pPr algn="ctr">
                        <a:lnSpc>
                          <a:spcPts val="1997"/>
                        </a:lnSpc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Jump System</a:t>
                      </a:r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입력 감지 후 움직임, 점프 또는 풍선 사용 수행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3. 장애물 감지 및 반응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Collision Handling</a:t>
                      </a:r>
                      <a:endParaRPr lang="en-US" sz="1100"/>
                    </a:p>
                    <a:p>
                      <a:pPr algn="ctr">
                        <a:lnSpc>
                          <a:spcPts val="2121"/>
                        </a:lnSpc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Balloon Durability</a:t>
                      </a:r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장애물 충돌 판정, 풍선 내구도 감소 또는 파괴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4. SaveZone 도달 및 저장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SavePoint System</a:t>
                      </a:r>
                      <a:endParaRPr lang="en-US" sz="1100"/>
                    </a:p>
                    <a:p>
                      <a:pPr algn="ctr">
                        <a:lnSpc>
                          <a:spcPts val="2121"/>
                        </a:lnSpc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State Saving</a:t>
                      </a:r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SaveZone 도달 시 현재 상태 저장 및 복구 가능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5. 목표 확인 및 스테이지 진행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Goal Check</a:t>
                      </a:r>
                      <a:endParaRPr lang="en-US" sz="1100"/>
                    </a:p>
                    <a:p>
                      <a:pPr algn="ctr">
                        <a:lnSpc>
                          <a:spcPts val="2121"/>
                        </a:lnSpc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Stage Progression</a:t>
                      </a:r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목표 달성 여부 확인 후 다음 스테이지로 진행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7"/>
                        </a:lnSpc>
                        <a:defRPr/>
                      </a:pPr>
                      <a:r>
                        <a:rPr lang="en-US" sz="1426" spc="6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6. UI 정보 표시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- UI System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21"/>
                        </a:lnSpc>
                        <a:defRPr/>
                      </a:pPr>
                      <a:r>
                        <a:rPr lang="en-US" sz="1515" spc="65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풍선 개수, 체력, 체크포인트 상태 등 실시간 정보 표시</a:t>
                      </a:r>
                      <a:endParaRPr lang="en-US" sz="1100"/>
                    </a:p>
                  </a:txBody>
                  <a:tcPr marL="169834" marR="169834" marT="169834" marB="169834" anchor="ctr">
                    <a:lnL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028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기능 리스트 표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44246" y="2062062"/>
            <a:ext cx="7679437" cy="7364618"/>
            <a:chOff x="0" y="0"/>
            <a:chExt cx="2022568" cy="1939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1939653"/>
            </a:xfrm>
            <a:custGeom>
              <a:avLst/>
              <a:gdLst/>
              <a:ahLst/>
              <a:cxnLst/>
              <a:rect r="r" b="b" t="t" l="l"/>
              <a:pathLst>
                <a:path h="1939653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38688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 예시 화면 - 시작화면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3093" y="2185887"/>
            <a:ext cx="8245399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설명 텍스트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"플레이어는 초기 위치에서 로봇을 조작하여 게임을 시작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"UI에는 풍선 개수, 체력 등의 초기 상태가 표시</a:t>
            </a:r>
          </a:p>
          <a:p>
            <a:pPr algn="l">
              <a:lnSpc>
                <a:spcPts val="3000"/>
              </a:lnSpc>
            </a:pP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포인트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매니저가 초기화 작업 수행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플레이어와 UI가 세팅됨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32697" y="1187345"/>
            <a:ext cx="6726885" cy="3750238"/>
          </a:xfrm>
          <a:custGeom>
            <a:avLst/>
            <a:gdLst/>
            <a:ahLst/>
            <a:cxnLst/>
            <a:rect r="r" b="b" t="t" l="l"/>
            <a:pathLst>
              <a:path h="3750238" w="6726885">
                <a:moveTo>
                  <a:pt x="0" y="0"/>
                </a:moveTo>
                <a:lnTo>
                  <a:pt x="6726885" y="0"/>
                </a:lnTo>
                <a:lnTo>
                  <a:pt x="6726885" y="3750239"/>
                </a:lnTo>
                <a:lnTo>
                  <a:pt x="0" y="375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32697" y="5143500"/>
            <a:ext cx="7919826" cy="4405403"/>
          </a:xfrm>
          <a:custGeom>
            <a:avLst/>
            <a:gdLst/>
            <a:ahLst/>
            <a:cxnLst/>
            <a:rect r="r" b="b" t="t" l="l"/>
            <a:pathLst>
              <a:path h="4405403" w="7919826">
                <a:moveTo>
                  <a:pt x="0" y="0"/>
                </a:moveTo>
                <a:lnTo>
                  <a:pt x="7919826" y="0"/>
                </a:lnTo>
                <a:lnTo>
                  <a:pt x="7919826" y="4405403"/>
                </a:lnTo>
                <a:lnTo>
                  <a:pt x="0" y="440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44246" y="2062062"/>
            <a:ext cx="7679437" cy="7364618"/>
            <a:chOff x="0" y="0"/>
            <a:chExt cx="2022568" cy="1939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1939653"/>
            </a:xfrm>
            <a:custGeom>
              <a:avLst/>
              <a:gdLst/>
              <a:ahLst/>
              <a:cxnLst/>
              <a:rect r="r" b="b" t="t" l="l"/>
              <a:pathLst>
                <a:path h="1939653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593909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 예시 화면 - SaveZone 체크포인트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85776" y="2341088"/>
            <a:ext cx="7291728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이미지 삽입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SaveZone에 플레이어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도달한 상태 표시 (체크포인트 표시 UI 강조)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설명 텍스트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플레이어가 SaveZone 도달 시 상태와 위치가 저장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이후 실패 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 저장된 위치에서 플레이어가 복구</a:t>
            </a:r>
          </a:p>
          <a:p>
            <a:pPr algn="l">
              <a:lnSpc>
                <a:spcPts val="3000"/>
              </a:lnSpc>
            </a:pPr>
          </a:p>
          <a:p>
            <a:pPr algn="l" marL="863601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기능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SaveZone은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진행 상태 저장과 복원을 위해 핵심적으로 사용됨</a:t>
            </a:r>
          </a:p>
          <a:p>
            <a:pPr algn="l" marL="1295402" indent="-323850" lvl="3">
              <a:lnSpc>
                <a:spcPts val="3000"/>
              </a:lnSpc>
              <a:buFont typeface="Arial"/>
              <a:buChar char="￭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UI에서도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도달 여부를 실시간으로 표시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432385" y="2062062"/>
            <a:ext cx="7995295" cy="4427395"/>
          </a:xfrm>
          <a:custGeom>
            <a:avLst/>
            <a:gdLst/>
            <a:ahLst/>
            <a:cxnLst/>
            <a:rect r="r" b="b" t="t" l="l"/>
            <a:pathLst>
              <a:path h="4427395" w="7995295">
                <a:moveTo>
                  <a:pt x="0" y="0"/>
                </a:moveTo>
                <a:lnTo>
                  <a:pt x="7995295" y="0"/>
                </a:lnTo>
                <a:lnTo>
                  <a:pt x="7995295" y="4427394"/>
                </a:lnTo>
                <a:lnTo>
                  <a:pt x="0" y="442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7056" y="3630351"/>
            <a:ext cx="7679437" cy="3496170"/>
            <a:chOff x="0" y="0"/>
            <a:chExt cx="2022568" cy="920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920802"/>
            </a:xfrm>
            <a:custGeom>
              <a:avLst/>
              <a:gdLst/>
              <a:ahLst/>
              <a:cxnLst/>
              <a:rect r="r" b="b" t="t" l="l"/>
              <a:pathLst>
                <a:path h="920802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920802"/>
                  </a:lnTo>
                  <a:lnTo>
                    <a:pt x="0" y="920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95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49232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게임의 핵심 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757" y="4051778"/>
            <a:ext cx="6784035" cy="331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풍선 시스템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플레이어의 이동, 상승을 결정하며 내구도가 감소하거나 터질 수 있음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일반 풍선, 헬륨 풍선, 강화 풍선 등 전략적 요소 포함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26810" y="2355714"/>
            <a:ext cx="8900869" cy="5014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7056" y="3630351"/>
            <a:ext cx="7679437" cy="3496170"/>
            <a:chOff x="0" y="0"/>
            <a:chExt cx="2022568" cy="920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920802"/>
            </a:xfrm>
            <a:custGeom>
              <a:avLst/>
              <a:gdLst/>
              <a:ahLst/>
              <a:cxnLst/>
              <a:rect r="r" b="b" t="t" l="l"/>
              <a:pathLst>
                <a:path h="920802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920802"/>
                  </a:lnTo>
                  <a:lnTo>
                    <a:pt x="0" y="920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95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49232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게임의 핵심 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757" y="4051778"/>
            <a:ext cx="6784035" cy="246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SaveZone 체크포인트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 시 기존 진행 상태를 유지하며 복구 가능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26810" y="2355714"/>
            <a:ext cx="8900869" cy="4928856"/>
          </a:xfrm>
          <a:custGeom>
            <a:avLst/>
            <a:gdLst/>
            <a:ahLst/>
            <a:cxnLst/>
            <a:rect r="r" b="b" t="t" l="l"/>
            <a:pathLst>
              <a:path h="4928856" w="8900869">
                <a:moveTo>
                  <a:pt x="0" y="0"/>
                </a:moveTo>
                <a:lnTo>
                  <a:pt x="8900870" y="0"/>
                </a:lnTo>
                <a:lnTo>
                  <a:pt x="8900870" y="4928856"/>
                </a:lnTo>
                <a:lnTo>
                  <a:pt x="0" y="492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7056" y="3630351"/>
            <a:ext cx="7679437" cy="3496170"/>
            <a:chOff x="0" y="0"/>
            <a:chExt cx="2022568" cy="920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920802"/>
            </a:xfrm>
            <a:custGeom>
              <a:avLst/>
              <a:gdLst/>
              <a:ahLst/>
              <a:cxnLst/>
              <a:rect r="r" b="b" t="t" l="l"/>
              <a:pathLst>
                <a:path h="920802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920802"/>
                  </a:lnTo>
                  <a:lnTo>
                    <a:pt x="0" y="920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95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49232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게임의 핵심 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51778"/>
            <a:ext cx="6993140" cy="208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장애물 시스템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가시, 바람 등의 장애물은 회피하거나 해결해야 하는 도전 요소를 제공</a:t>
            </a:r>
          </a:p>
          <a:p>
            <a:pPr algn="l">
              <a:lnSpc>
                <a:spcPts val="3000"/>
              </a:lnSpc>
            </a:pP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26810" y="2345042"/>
            <a:ext cx="8900869" cy="5014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7056" y="3630351"/>
            <a:ext cx="7679437" cy="3496170"/>
            <a:chOff x="0" y="0"/>
            <a:chExt cx="2022568" cy="920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920802"/>
            </a:xfrm>
            <a:custGeom>
              <a:avLst/>
              <a:gdLst/>
              <a:ahLst/>
              <a:cxnLst/>
              <a:rect r="r" b="b" t="t" l="l"/>
              <a:pathLst>
                <a:path h="920802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920802"/>
                  </a:lnTo>
                  <a:lnTo>
                    <a:pt x="0" y="920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95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49232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게임의 핵심 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51778"/>
            <a:ext cx="6993140" cy="208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업데이트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풍선 개수, 체력 상태, 경고 메시지 등을 시각적으로 제공하여 명확한 피드백 제공</a:t>
            </a:r>
          </a:p>
          <a:p>
            <a:pPr algn="l">
              <a:lnSpc>
                <a:spcPts val="3000"/>
              </a:lnSpc>
            </a:pP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71147" y="641796"/>
            <a:ext cx="7281736" cy="410238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671147" y="4946621"/>
            <a:ext cx="8588153" cy="4777160"/>
          </a:xfrm>
          <a:custGeom>
            <a:avLst/>
            <a:gdLst/>
            <a:ahLst/>
            <a:cxnLst/>
            <a:rect r="r" b="b" t="t" l="l"/>
            <a:pathLst>
              <a:path h="4777160" w="8588153">
                <a:moveTo>
                  <a:pt x="0" y="0"/>
                </a:moveTo>
                <a:lnTo>
                  <a:pt x="8588153" y="0"/>
                </a:lnTo>
                <a:lnTo>
                  <a:pt x="8588153" y="4777160"/>
                </a:lnTo>
                <a:lnTo>
                  <a:pt x="0" y="4777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10471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결론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543196" y="2007286"/>
            <a:ext cx="7260530" cy="7251014"/>
            <a:chOff x="0" y="0"/>
            <a:chExt cx="1912238" cy="19097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2238" cy="1909732"/>
            </a:xfrm>
            <a:custGeom>
              <a:avLst/>
              <a:gdLst/>
              <a:ahLst/>
              <a:cxnLst/>
              <a:rect r="r" b="b" t="t" l="l"/>
              <a:pathLst>
                <a:path h="1909732" w="1912238">
                  <a:moveTo>
                    <a:pt x="0" y="0"/>
                  </a:moveTo>
                  <a:lnTo>
                    <a:pt x="1912238" y="0"/>
                  </a:lnTo>
                  <a:lnTo>
                    <a:pt x="1912238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12238" cy="1947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09527" y="2572671"/>
            <a:ext cx="2247971" cy="698372"/>
            <a:chOff x="0" y="0"/>
            <a:chExt cx="592058" cy="183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58862" y="2686906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내용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567930" y="4810925"/>
            <a:ext cx="493116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567930" y="5968615"/>
            <a:ext cx="493116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292421" y="4310862"/>
            <a:ext cx="532094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게임 흐름(플로우차트)과 시스템 동작 구조 설명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418131" y="5470868"/>
            <a:ext cx="523076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예시 화면으로 메커니즘의 실제 작동 방식 분석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768881" y="6664342"/>
            <a:ext cx="679386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풍선 시스템, SaveZone, 장애물 상호작용 등 주요 기능 강조</a:t>
            </a:r>
          </a:p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 flipV="true">
            <a:off x="6567930" y="7126305"/>
            <a:ext cx="4931164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4612350" y="8727970"/>
            <a:ext cx="72930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00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참고자료: astro’s playroom , Grow Home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8334" y="4264978"/>
            <a:ext cx="5491333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97789" y="2630153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97789" y="4362134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097789" y="5193233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097789" y="7721421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318544" y="4627050"/>
            <a:ext cx="2640940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게임 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2174" y="2077403"/>
            <a:ext cx="2857532" cy="583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인트로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플로우 차트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리스트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예시 화면1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예시 화면2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기능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8096" y="2077403"/>
            <a:ext cx="465237" cy="583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838000" y="2268361"/>
            <a:ext cx="6630892" cy="6558953"/>
            <a:chOff x="0" y="0"/>
            <a:chExt cx="1746408" cy="1727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6408" cy="1727461"/>
            </a:xfrm>
            <a:custGeom>
              <a:avLst/>
              <a:gdLst/>
              <a:ahLst/>
              <a:cxnLst/>
              <a:rect r="r" b="b" t="t" l="l"/>
              <a:pathLst>
                <a:path h="1727461" w="1746408">
                  <a:moveTo>
                    <a:pt x="0" y="0"/>
                  </a:moveTo>
                  <a:lnTo>
                    <a:pt x="1746408" y="0"/>
                  </a:lnTo>
                  <a:lnTo>
                    <a:pt x="1746408" y="1727461"/>
                  </a:lnTo>
                  <a:lnTo>
                    <a:pt x="0" y="1727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46408" cy="1765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22011" y="4708436"/>
            <a:ext cx="2522076" cy="698372"/>
            <a:chOff x="0" y="0"/>
            <a:chExt cx="664251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4251" cy="183933"/>
            </a:xfrm>
            <a:custGeom>
              <a:avLst/>
              <a:gdLst/>
              <a:ahLst/>
              <a:cxnLst/>
              <a:rect r="r" b="b" t="t" l="l"/>
              <a:pathLst>
                <a:path h="183933" w="664251">
                  <a:moveTo>
                    <a:pt x="91967" y="0"/>
                  </a:moveTo>
                  <a:lnTo>
                    <a:pt x="572284" y="0"/>
                  </a:lnTo>
                  <a:cubicBezTo>
                    <a:pt x="623076" y="0"/>
                    <a:pt x="664251" y="41175"/>
                    <a:pt x="664251" y="91967"/>
                  </a:cubicBezTo>
                  <a:lnTo>
                    <a:pt x="664251" y="91967"/>
                  </a:lnTo>
                  <a:cubicBezTo>
                    <a:pt x="664251" y="116358"/>
                    <a:pt x="654561" y="139750"/>
                    <a:pt x="637314" y="156997"/>
                  </a:cubicBezTo>
                  <a:cubicBezTo>
                    <a:pt x="620067" y="174244"/>
                    <a:pt x="596675" y="183933"/>
                    <a:pt x="572284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4251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3832" y="765070"/>
            <a:ext cx="67437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인트로/ 로봇 3D 플랫포머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6844" y="5644290"/>
            <a:ext cx="703569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플레이어가 로봇을 조작하여 풍선을 이용해 플랫폼을 이동하며 장애물을 회피하고 최종 목표에 도달하는 게임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6844" y="4793653"/>
            <a:ext cx="21440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간단 소개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838000" y="2268361"/>
            <a:ext cx="6630892" cy="6558953"/>
          </a:xfrm>
          <a:custGeom>
            <a:avLst/>
            <a:gdLst/>
            <a:ahLst/>
            <a:cxnLst/>
            <a:rect r="r" b="b" t="t" l="l"/>
            <a:pathLst>
              <a:path h="6558953" w="6630892">
                <a:moveTo>
                  <a:pt x="0" y="0"/>
                </a:moveTo>
                <a:lnTo>
                  <a:pt x="6630892" y="0"/>
                </a:lnTo>
                <a:lnTo>
                  <a:pt x="6630892" y="6558954"/>
                </a:lnTo>
                <a:lnTo>
                  <a:pt x="0" y="6558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20" r="0" b="-1212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74006" y="2268361"/>
            <a:ext cx="5613634" cy="6558953"/>
          </a:xfrm>
          <a:custGeom>
            <a:avLst/>
            <a:gdLst/>
            <a:ahLst/>
            <a:cxnLst/>
            <a:rect r="r" b="b" t="t" l="l"/>
            <a:pathLst>
              <a:path h="6558953" w="5613634">
                <a:moveTo>
                  <a:pt x="0" y="0"/>
                </a:moveTo>
                <a:lnTo>
                  <a:pt x="5613634" y="0"/>
                </a:lnTo>
                <a:lnTo>
                  <a:pt x="5613634" y="6558954"/>
                </a:lnTo>
                <a:lnTo>
                  <a:pt x="0" y="6558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58" r="-2585" b="-785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283465" y="1158132"/>
            <a:ext cx="8975835" cy="8100168"/>
            <a:chOff x="0" y="0"/>
            <a:chExt cx="2364006" cy="2133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4006" cy="2133378"/>
            </a:xfrm>
            <a:custGeom>
              <a:avLst/>
              <a:gdLst/>
              <a:ahLst/>
              <a:cxnLst/>
              <a:rect r="r" b="b" t="t" l="l"/>
              <a:pathLst>
                <a:path h="2133378" w="2364006">
                  <a:moveTo>
                    <a:pt x="0" y="0"/>
                  </a:moveTo>
                  <a:lnTo>
                    <a:pt x="2364006" y="0"/>
                  </a:lnTo>
                  <a:lnTo>
                    <a:pt x="2364006" y="2133378"/>
                  </a:lnTo>
                  <a:lnTo>
                    <a:pt x="0" y="213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4006" cy="2171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6241" y="3080817"/>
            <a:ext cx="2522076" cy="698372"/>
            <a:chOff x="0" y="0"/>
            <a:chExt cx="664251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4251" cy="183933"/>
            </a:xfrm>
            <a:custGeom>
              <a:avLst/>
              <a:gdLst/>
              <a:ahLst/>
              <a:cxnLst/>
              <a:rect r="r" b="b" t="t" l="l"/>
              <a:pathLst>
                <a:path h="183933" w="664251">
                  <a:moveTo>
                    <a:pt x="91967" y="0"/>
                  </a:moveTo>
                  <a:lnTo>
                    <a:pt x="572284" y="0"/>
                  </a:lnTo>
                  <a:cubicBezTo>
                    <a:pt x="623076" y="0"/>
                    <a:pt x="664251" y="41175"/>
                    <a:pt x="664251" y="91967"/>
                  </a:cubicBezTo>
                  <a:lnTo>
                    <a:pt x="664251" y="91967"/>
                  </a:lnTo>
                  <a:cubicBezTo>
                    <a:pt x="664251" y="116358"/>
                    <a:pt x="654561" y="139750"/>
                    <a:pt x="637314" y="156997"/>
                  </a:cubicBezTo>
                  <a:cubicBezTo>
                    <a:pt x="620067" y="174244"/>
                    <a:pt x="596675" y="183933"/>
                    <a:pt x="572284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4251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19108" y="6112813"/>
            <a:ext cx="2247971" cy="698372"/>
            <a:chOff x="0" y="0"/>
            <a:chExt cx="592058" cy="183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824395" y="1352990"/>
            <a:ext cx="4304146" cy="7710453"/>
          </a:xfrm>
          <a:custGeom>
            <a:avLst/>
            <a:gdLst/>
            <a:ahLst/>
            <a:cxnLst/>
            <a:rect r="r" b="b" t="t" l="l"/>
            <a:pathLst>
              <a:path h="7710453" w="4304146">
                <a:moveTo>
                  <a:pt x="0" y="0"/>
                </a:moveTo>
                <a:lnTo>
                  <a:pt x="4304146" y="0"/>
                </a:lnTo>
                <a:lnTo>
                  <a:pt x="4304146" y="7710453"/>
                </a:lnTo>
                <a:lnTo>
                  <a:pt x="0" y="771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시스템 동작 구조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32950" y="3912538"/>
            <a:ext cx="606825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내 각 시스템(게임 시작 → 입력 감지 → 장애물 확인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SaveZone → 목표 도달)에 대한 시각적 흐름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9985" y="6944535"/>
            <a:ext cx="6274914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게임 초기화: Player(로봇)와 UI 상태 세팅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플레이어 입력 감지: WASD, Space, E 등 조작 입력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행동 수행 및 장애물 처리: 장애물 회피 및 풍선 운용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SaveZone 도달: 상태 저장 및 체크포인트 설정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목표 도달: 스테이지 클리어 및 엔딩 도달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71074" y="3166033"/>
            <a:ext cx="21440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흐름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14480" y="6227049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15987" y="1625495"/>
            <a:ext cx="4354044" cy="8379877"/>
          </a:xfrm>
          <a:custGeom>
            <a:avLst/>
            <a:gdLst/>
            <a:ahLst/>
            <a:cxnLst/>
            <a:rect r="r" b="b" t="t" l="l"/>
            <a:pathLst>
              <a:path h="8379877" w="4354044">
                <a:moveTo>
                  <a:pt x="0" y="0"/>
                </a:moveTo>
                <a:lnTo>
                  <a:pt x="4354045" y="0"/>
                </a:lnTo>
                <a:lnTo>
                  <a:pt x="4354045" y="8379877"/>
                </a:lnTo>
                <a:lnTo>
                  <a:pt x="0" y="837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메커니즘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579505" y="2529633"/>
            <a:ext cx="9372794" cy="4666871"/>
          </a:xfrm>
          <a:custGeom>
            <a:avLst/>
            <a:gdLst/>
            <a:ahLst/>
            <a:cxnLst/>
            <a:rect r="r" b="b" t="t" l="l"/>
            <a:pathLst>
              <a:path h="4666871" w="9372794">
                <a:moveTo>
                  <a:pt x="9372795" y="4666870"/>
                </a:moveTo>
                <a:lnTo>
                  <a:pt x="0" y="4666870"/>
                </a:lnTo>
                <a:lnTo>
                  <a:pt x="0" y="0"/>
                </a:lnTo>
                <a:lnTo>
                  <a:pt x="9372795" y="0"/>
                </a:lnTo>
                <a:lnTo>
                  <a:pt x="9372795" y="466687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메커니즘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0700" y="3724819"/>
            <a:ext cx="8268805" cy="27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1.입력 감지: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플레이어가 입력(W, A, S, D, Space, E, Ctrl)을 통해 이동하거나 풍선을 사용함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입력에 따라 움직임과 부유력 적용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2.플레이어 행동:</a:t>
            </a: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1) 이동: WASD 입력으로 이동 → 충돌 감지</a:t>
            </a: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2) 점프: Space 입력 → 풍선 여부에 따라 점프 방식 결정</a:t>
            </a: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3) 풍선 사용(E/Ctrl): 풍선 장착 시 부유력 제공, 해제 시 낙하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54899" y="2709486"/>
            <a:ext cx="10803906" cy="6210628"/>
          </a:xfrm>
          <a:custGeom>
            <a:avLst/>
            <a:gdLst/>
            <a:ahLst/>
            <a:cxnLst/>
            <a:rect r="r" b="b" t="t" l="l"/>
            <a:pathLst>
              <a:path h="6210628" w="10803906">
                <a:moveTo>
                  <a:pt x="0" y="0"/>
                </a:moveTo>
                <a:lnTo>
                  <a:pt x="10803906" y="0"/>
                </a:lnTo>
                <a:lnTo>
                  <a:pt x="10803906" y="6210628"/>
                </a:lnTo>
                <a:lnTo>
                  <a:pt x="0" y="621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메커니즘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0320" y="4248485"/>
            <a:ext cx="5430940" cy="173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3.장애물 처리: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가시에 충돌 → 풍선 내구도 감소 또는 파괴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바람 장애물 → 로봇 밀어내기.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우주 쓰레기 → 지속 데미지 적용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817960" y="3878282"/>
            <a:ext cx="10092056" cy="2530436"/>
          </a:xfrm>
          <a:custGeom>
            <a:avLst/>
            <a:gdLst/>
            <a:ahLst/>
            <a:cxnLst/>
            <a:rect r="r" b="b" t="t" l="l"/>
            <a:pathLst>
              <a:path h="2530436" w="10092056">
                <a:moveTo>
                  <a:pt x="0" y="0"/>
                </a:moveTo>
                <a:lnTo>
                  <a:pt x="10092056" y="0"/>
                </a:lnTo>
                <a:lnTo>
                  <a:pt x="10092056" y="2530436"/>
                </a:lnTo>
                <a:lnTo>
                  <a:pt x="0" y="2530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21" t="0" r="-70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메커니즘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0320" y="4595639"/>
            <a:ext cx="6957640" cy="68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4. SaveZone 작동:</a:t>
            </a:r>
          </a:p>
          <a:p>
            <a:pPr algn="l" marL="395659" indent="-19783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플레이어가 SaveZone에 도달하면 상태 저장 및 복구 가능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92612" y="1347066"/>
            <a:ext cx="7705342" cy="3610205"/>
          </a:xfrm>
          <a:custGeom>
            <a:avLst/>
            <a:gdLst/>
            <a:ahLst/>
            <a:cxnLst/>
            <a:rect r="r" b="b" t="t" l="l"/>
            <a:pathLst>
              <a:path h="3610205" w="7705342">
                <a:moveTo>
                  <a:pt x="0" y="0"/>
                </a:moveTo>
                <a:lnTo>
                  <a:pt x="7705342" y="0"/>
                </a:lnTo>
                <a:lnTo>
                  <a:pt x="7705342" y="3610205"/>
                </a:lnTo>
                <a:lnTo>
                  <a:pt x="0" y="361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318" t="0" r="-132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92612" y="5457699"/>
            <a:ext cx="7753275" cy="2249288"/>
          </a:xfrm>
          <a:custGeom>
            <a:avLst/>
            <a:gdLst/>
            <a:ahLst/>
            <a:cxnLst/>
            <a:rect r="r" b="b" t="t" l="l"/>
            <a:pathLst>
              <a:path h="2249288" w="7753275">
                <a:moveTo>
                  <a:pt x="0" y="0"/>
                </a:moveTo>
                <a:lnTo>
                  <a:pt x="7753275" y="0"/>
                </a:lnTo>
                <a:lnTo>
                  <a:pt x="7753275" y="2249288"/>
                </a:lnTo>
                <a:lnTo>
                  <a:pt x="0" y="224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075" t="0" r="-5732" b="-10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32" y="765070"/>
            <a:ext cx="61310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플로우차트 / 메커니즘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05399" y="4772151"/>
            <a:ext cx="7388708" cy="68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5.스테이지 진행:</a:t>
            </a:r>
          </a:p>
          <a:p>
            <a:pPr algn="l">
              <a:lnSpc>
                <a:spcPts val="2748"/>
              </a:lnSpc>
            </a:pPr>
            <a:r>
              <a:rPr lang="en-US" sz="183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지역에서는 특정 풍선이 필요. 목표를 달성하면 스테이지 클리어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DAGieZIlrMw</dc:identifier>
  <dcterms:modified xsi:type="dcterms:W3CDTF">2011-08-01T06:04:30Z</dcterms:modified>
  <cp:revision>1</cp:revision>
  <dc:title>옐로우 블랙 깔끔한 보고서 프레젠테이션</dc:title>
</cp:coreProperties>
</file>